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6" r:id="rId5"/>
    <p:sldId id="272" r:id="rId6"/>
    <p:sldId id="275" r:id="rId7"/>
    <p:sldId id="277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  <p:embeddedFont>
      <p:font typeface="Cambria Math" panose="02040503050406030204" pitchFamily="18" charset="0"/>
      <p:regular r:id="rId12"/>
    </p:embeddedFont>
    <p:embeddedFont>
      <p:font typeface="等线" panose="02010600030101010101" pitchFamily="2" charset="-122"/>
      <p:regular r:id="rId13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157B2-2D96-4502-BA02-C5EB8FB1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AC7CB-EFD9-8D41-E097-8AA1C432C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231D8-D9E3-B080-632E-ABB9FF2E2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FCBF0-6EF0-30AA-8688-46895F38FC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FDE-1F90-E686-6160-36401A48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9D61B-DB6D-8B91-36BE-34BD7C5F1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6EE58-5B3B-CDCF-F9F2-82F023AC8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641D-31F3-11AD-1592-18CB41985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2DA-46CC-F078-2B9E-E0133865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73777-83D8-D657-4AB6-BEF0A729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38E93-6E14-6502-8959-3C945E264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1072-559F-E3AD-80B7-403E15AB1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01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FAEA2-6AD2-B7A6-DD72-B0C31877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13257-F16E-C4E1-EE1C-46C0D3594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71E6-BBFE-21B0-7ADC-ADA4B715D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74C1B-310A-DA9F-37C6-D4F639525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8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34377" y="1673716"/>
            <a:ext cx="704469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数据链路层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3958002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3E0E1-7F88-608B-7410-E37679088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6306918F-0F55-2487-5105-EC1815EA1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B9ACDC5-C671-DAB2-2AB6-6FDF69803932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F069CCB-B3B7-A146-D362-20CE3E9E68BB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PPP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帧的数据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553D06D-2E71-5ACE-7819-90B211C76850}"/>
              </a:ext>
            </a:extLst>
          </p:cNvPr>
          <p:cNvSpPr/>
          <p:nvPr/>
        </p:nvSpPr>
        <p:spPr>
          <a:xfrm>
            <a:off x="790598" y="1306015"/>
            <a:ext cx="10800038" cy="521988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7AC92654-5BE8-71BD-F638-71E5A91D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0471207" cy="966506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50B40859-D7DF-B706-B4A7-A7C590F98421}"/>
              </a:ext>
            </a:extLst>
          </p:cNvPr>
          <p:cNvSpPr/>
          <p:nvPr/>
        </p:nvSpPr>
        <p:spPr>
          <a:xfrm>
            <a:off x="247133" y="1307224"/>
            <a:ext cx="9396951" cy="84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PPP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帧的数据部分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用十六进制写出是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7D 5FE 27 7D 5D 7D 5D 65 7D5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 试问真正的数据是什么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用十六进制写出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)?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5FAAB7-FF4B-A7B2-E92A-223C94371759}"/>
              </a:ext>
            </a:extLst>
          </p:cNvPr>
          <p:cNvSpPr txBox="1"/>
          <p:nvPr/>
        </p:nvSpPr>
        <p:spPr>
          <a:xfrm>
            <a:off x="1055508" y="2628930"/>
            <a:ext cx="10535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解答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把由转义符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开始的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字节列用下画线标出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pt-BR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7D </a:t>
            </a:r>
            <a:r>
              <a:rPr lang="en-US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pt-BR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pt-BR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FE 27 </a:t>
            </a:r>
            <a:r>
              <a:rPr lang="pt-BR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7D 5D</a:t>
            </a:r>
            <a:r>
              <a:rPr lang="pt-BR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7D </a:t>
            </a:r>
            <a:r>
              <a:rPr lang="pt-BR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5D</a:t>
            </a:r>
            <a:r>
              <a:rPr lang="pt-BR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65 </a:t>
            </a:r>
            <a:r>
              <a:rPr lang="pt-BR" altLang="zh-CN" sz="24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7D 5E</a:t>
            </a: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7DSE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应当还原成为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7D5D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应当还原成为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因此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真正的数据部分是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:7E FE 27 7D 7D 65 7E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82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534F-2FC2-FACD-9384-ECE0794D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4295A154-DECE-70F6-ED41-C05155CD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C0B49D5E-E46D-D811-2383-72BFEBF3EAB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3E93C-699B-2547-1768-24A831281A12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：网络性能指标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BAE413D-2A5A-B4A5-79FE-87AE0A028F1D}"/>
              </a:ext>
            </a:extLst>
          </p:cNvPr>
          <p:cNvSpPr/>
          <p:nvPr/>
        </p:nvSpPr>
        <p:spPr>
          <a:xfrm>
            <a:off x="790598" y="1306015"/>
            <a:ext cx="10800038" cy="521988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4FEB464-EE1B-29AD-89E1-6E60E55E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0471207" cy="966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13">
                <a:extLst>
                  <a:ext uri="{FF2B5EF4-FFF2-40B4-BE49-F238E27FC236}">
                    <a16:creationId xmlns:a16="http://schemas.microsoft.com/office/drawing/2014/main" id="{E6CE2CC5-E9A9-4BB7-ACBF-843DC7FCF325}"/>
                  </a:ext>
                </a:extLst>
              </p:cNvPr>
              <p:cNvSpPr/>
              <p:nvPr/>
            </p:nvSpPr>
            <p:spPr>
              <a:xfrm>
                <a:off x="247133" y="1307224"/>
                <a:ext cx="9396951" cy="84794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要发送的数据为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101110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。采用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CRC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的生成多项式是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P(X)=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+1 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。试求应添加在数据后面的余数。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 13">
                <a:extLst>
                  <a:ext uri="{FF2B5EF4-FFF2-40B4-BE49-F238E27FC236}">
                    <a16:creationId xmlns:a16="http://schemas.microsoft.com/office/drawing/2014/main" id="{E6CE2CC5-E9A9-4BB7-ACBF-843DC7FCF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33" y="1307224"/>
                <a:ext cx="9396951" cy="847942"/>
              </a:xfrm>
              <a:prstGeom prst="rect">
                <a:avLst/>
              </a:prstGeom>
              <a:blipFill>
                <a:blip r:embed="rId5"/>
                <a:stretch>
                  <a:fillRect l="-2012" t="-9286" r="-195" b="-857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DFF258-6A48-ADA7-C2B8-2FF03CA401DB}"/>
                  </a:ext>
                </a:extLst>
              </p:cNvPr>
              <p:cNvSpPr txBox="1"/>
              <p:nvPr/>
            </p:nvSpPr>
            <p:spPr>
              <a:xfrm>
                <a:off x="866274" y="2217745"/>
                <a:ext cx="10535128" cy="120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解答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:CRC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的生成多项式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+1 ,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因此用二进制表示的除数 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P=1001 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除数是</a:t>
                </a:r>
                <a:r>
                  <a:rPr lang="en-US" altLang="zh-CN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4 </a:t>
                </a:r>
                <a:r>
                  <a:rPr lang="zh-CN" altLang="en-US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位</a:t>
                </a:r>
                <a:r>
                  <a:rPr lang="en-US" altLang="zh-CN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在数据后面要添加</a:t>
                </a:r>
                <a:r>
                  <a:rPr lang="en-US" altLang="zh-CN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个</a:t>
                </a:r>
                <a:r>
                  <a:rPr lang="en-US" altLang="zh-CN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0.</a:t>
                </a:r>
              </a:p>
              <a:p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进行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CRC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运算后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得出余数 </a:t>
                </a:r>
                <a:r>
                  <a:rPr lang="en-US" altLang="zh-CN" sz="2400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R=011 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如图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T-3-08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所示</a:t>
                </a:r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DFF258-6A48-ADA7-C2B8-2FF03CA4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74" y="2217745"/>
                <a:ext cx="10535128" cy="1208664"/>
              </a:xfrm>
              <a:prstGeom prst="rect">
                <a:avLst/>
              </a:prstGeom>
              <a:blipFill>
                <a:blip r:embed="rId6"/>
                <a:stretch>
                  <a:fillRect l="-868" t="-5051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3D86C1A-7C96-D9C3-E426-C1840478B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318" y="3565024"/>
            <a:ext cx="5544294" cy="29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ABBA-7891-8CD5-7217-1EAC6185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EABC2030-034C-2E1F-2BB0-8789DA9C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31B6B915-0F9B-7627-328C-AFF60082DCC1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CAF4908-4EA1-3D57-45BA-5BDA98EDD1FB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-10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怎么求比特串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48C0DC2-F0C8-9693-241E-66CC9D22FAC7}"/>
              </a:ext>
            </a:extLst>
          </p:cNvPr>
          <p:cNvSpPr/>
          <p:nvPr/>
        </p:nvSpPr>
        <p:spPr>
          <a:xfrm>
            <a:off x="790600" y="1236633"/>
            <a:ext cx="10734135" cy="528926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0A87F245-333F-57D3-4073-4A8C9206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2373233" cy="1316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281CBD-A79A-101B-A2AB-2B439E4037BD}"/>
              </a:ext>
            </a:extLst>
          </p:cNvPr>
          <p:cNvSpPr txBox="1"/>
          <p:nvPr/>
        </p:nvSpPr>
        <p:spPr>
          <a:xfrm>
            <a:off x="393032" y="1236633"/>
            <a:ext cx="1091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PPP 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协议使用同步传输技术传送比特串 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0110111111111100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  <a:endParaRPr lang="en-US" altLang="zh-CN" sz="2400" b="1" dirty="0">
              <a:solidFill>
                <a:srgbClr val="000000"/>
              </a:solidFill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 lvl="0"/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试求零比特填充后变成怎样的比特串？若接收端收到的 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PPP 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帧的数据部分是 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0001110111110111110110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，试问删除发送端加入的零比特后会变成怎样的比特串？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CD549B-420E-1DD0-2755-6E840AE70D00}"/>
              </a:ext>
            </a:extLst>
          </p:cNvPr>
          <p:cNvSpPr txBox="1"/>
          <p:nvPr/>
        </p:nvSpPr>
        <p:spPr>
          <a:xfrm>
            <a:off x="790600" y="2609949"/>
            <a:ext cx="10248103" cy="338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第一个比特串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0110111111111100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零比特填充就是在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一连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之后必须插入一个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经过零比特填充后变成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011011111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11111000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（加下画线的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是填充的）。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另一个比特串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0001110111110111110110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删除发送端加入的零比特，就是把一连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后面的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删除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因此，删除发送端加入的零比特后就得出：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0001110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111111111111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（连字符表示删除了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250212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CBA-9EE4-9ABB-0E2C-F9E43C2E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D36C76F1-72B7-41E6-EE41-668ED398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47DAB615-8E4E-C2EC-BC10-5F21BD75E707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EA199CE-B9D9-FB2C-5996-3BA9D0A441EE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-26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怎么求比特串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FBAF71B-2747-27A6-CEA0-733A26194FD7}"/>
              </a:ext>
            </a:extLst>
          </p:cNvPr>
          <p:cNvSpPr/>
          <p:nvPr/>
        </p:nvSpPr>
        <p:spPr>
          <a:xfrm>
            <a:off x="790600" y="1236633"/>
            <a:ext cx="10734135" cy="528926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C3CFBF1C-0CAE-3171-075D-13FA66A0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2373233" cy="1666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041945-7E39-2334-EF11-7D4A2E866486}"/>
              </a:ext>
            </a:extLst>
          </p:cNvPr>
          <p:cNvSpPr txBox="1"/>
          <p:nvPr/>
        </p:nvSpPr>
        <p:spPr>
          <a:xfrm>
            <a:off x="393032" y="1236633"/>
            <a:ext cx="10916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以太网上只有两个站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它们同时发送数据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产生了碰撞。于是按截断二进制指数 退避算法进行重传。重传次数记为 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i , i=1,2,3, ···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。试计算第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次重传失败的概率、第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次重传失败的概率、第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次重传失败的概率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以及一个站成功发送数据之前的平均重传次数 </a:t>
            </a:r>
            <a:r>
              <a:rPr lang="en-US" altLang="zh-CN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C0557B-4C42-5AF9-43BE-5F76C9683EAE}"/>
                  </a:ext>
                </a:extLst>
              </p:cNvPr>
              <p:cNvSpPr txBox="1"/>
              <p:nvPr/>
            </p:nvSpPr>
            <p:spPr>
              <a:xfrm>
                <a:off x="790600" y="2903449"/>
                <a:ext cx="10248103" cy="3540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解答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: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将第 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i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次重传失败的概率记为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,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显然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𝟓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, k=min [i,10]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故第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次重传失败的概率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=0.5 ,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次重传失败的概率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𝟓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=0.25,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3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次重传失败的概率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𝟑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𝟓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=0.125 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 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i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次才成功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]=P[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]·P[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</a:t>
                </a:r>
                <a:r>
                  <a:rPr lang="en-US" altLang="zh-CN" sz="8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···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·[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i-1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·P[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i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次传送成功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次成功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=0.5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次才成功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=P[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]·P[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次传送成功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]=(P[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1-P[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])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		=0.5(0.75)=0.375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3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次才成功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=P[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]·P[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]·P[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3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		=P[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]·P[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 (1-P[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第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3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次传送失败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])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		=0.5(0.25)(1-0.125)=0.5(0.25)(0.875)=0.1094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4 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次才成功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]=0.5(0.25)(0.125)(1-0.0625)=0.5(0.25)(0.125)(0.9375)=0.0146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求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P[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传送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i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次才成功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]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的统计平均值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,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得出 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平均重传次数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=1(0.5)+2(0.375)+3(0.1094)+4(0.0146)+</a:t>
                </a:r>
                <a:r>
                  <a:rPr lang="en-US" altLang="zh-CN" sz="8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···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=0.5+0.75+0.3282+0.0586+</a:t>
                </a:r>
                <a:r>
                  <a:rPr lang="en-US" altLang="zh-CN" sz="8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···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SC" pitchFamily="34" charset="-120"/>
                      </a:rPr>
                      <m:t>≈</m:t>
                    </m:r>
                  </m:oMath>
                </a14:m>
                <a:r>
                  <a:rPr lang="en-US" altLang="zh-CN" sz="14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1.64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Noto Sans SC" pitchFamily="34" charset="-12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C0557B-4C42-5AF9-43BE-5F76C9683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0" y="2903449"/>
                <a:ext cx="10248103" cy="3540136"/>
              </a:xfrm>
              <a:prstGeom prst="rect">
                <a:avLst/>
              </a:prstGeom>
              <a:blipFill>
                <a:blip r:embed="rId5"/>
                <a:stretch>
                  <a:fillRect l="-178" b="-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49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755</Words>
  <Application>Microsoft Office PowerPoint</Application>
  <PresentationFormat>宽屏</PresentationFormat>
  <Paragraphs>57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MiSans</vt:lpstr>
      <vt:lpstr>Cambria Math</vt:lpstr>
      <vt:lpstr>Calibri</vt:lpstr>
      <vt:lpstr>Arial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41</cp:revision>
  <dcterms:created xsi:type="dcterms:W3CDTF">2025-12-03T01:33:56Z</dcterms:created>
  <dcterms:modified xsi:type="dcterms:W3CDTF">2025-12-27T12:02:33Z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